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2"/>
  </p:handoutMasterIdLst>
  <p:sldIdLst>
    <p:sldId id="256" r:id="rId2"/>
    <p:sldId id="257" r:id="rId3"/>
    <p:sldId id="291" r:id="rId4"/>
    <p:sldId id="287" r:id="rId5"/>
    <p:sldId id="325" r:id="rId6"/>
    <p:sldId id="326" r:id="rId7"/>
    <p:sldId id="327" r:id="rId8"/>
    <p:sldId id="328" r:id="rId9"/>
    <p:sldId id="329" r:id="rId10"/>
    <p:sldId id="260" r:id="rId11"/>
    <p:sldId id="261" r:id="rId12"/>
    <p:sldId id="262" r:id="rId13"/>
    <p:sldId id="265" r:id="rId14"/>
    <p:sldId id="319" r:id="rId15"/>
    <p:sldId id="276" r:id="rId16"/>
    <p:sldId id="306" r:id="rId17"/>
    <p:sldId id="297" r:id="rId18"/>
    <p:sldId id="296" r:id="rId19"/>
    <p:sldId id="321" r:id="rId20"/>
    <p:sldId id="298" r:id="rId21"/>
    <p:sldId id="299" r:id="rId22"/>
    <p:sldId id="300" r:id="rId23"/>
    <p:sldId id="301" r:id="rId24"/>
    <p:sldId id="331" r:id="rId25"/>
    <p:sldId id="335" r:id="rId26"/>
    <p:sldId id="292" r:id="rId27"/>
    <p:sldId id="307" r:id="rId28"/>
    <p:sldId id="308" r:id="rId29"/>
    <p:sldId id="302" r:id="rId30"/>
    <p:sldId id="303" r:id="rId31"/>
    <p:sldId id="304" r:id="rId32"/>
    <p:sldId id="281" r:id="rId33"/>
    <p:sldId id="293" r:id="rId34"/>
    <p:sldId id="294" r:id="rId35"/>
    <p:sldId id="259" r:id="rId36"/>
    <p:sldId id="312" r:id="rId37"/>
    <p:sldId id="313" r:id="rId38"/>
    <p:sldId id="339" r:id="rId39"/>
    <p:sldId id="314" r:id="rId40"/>
    <p:sldId id="315" r:id="rId41"/>
    <p:sldId id="316" r:id="rId42"/>
    <p:sldId id="317" r:id="rId43"/>
    <p:sldId id="318" r:id="rId44"/>
    <p:sldId id="295" r:id="rId45"/>
    <p:sldId id="288" r:id="rId46"/>
    <p:sldId id="266" r:id="rId47"/>
    <p:sldId id="310" r:id="rId48"/>
    <p:sldId id="333" r:id="rId49"/>
    <p:sldId id="311" r:id="rId50"/>
    <p:sldId id="334" r:id="rId51"/>
    <p:sldId id="322" r:id="rId52"/>
    <p:sldId id="284" r:id="rId53"/>
    <p:sldId id="271" r:id="rId54"/>
    <p:sldId id="272" r:id="rId55"/>
    <p:sldId id="274" r:id="rId56"/>
    <p:sldId id="273" r:id="rId57"/>
    <p:sldId id="340" r:id="rId58"/>
    <p:sldId id="336" r:id="rId59"/>
    <p:sldId id="337" r:id="rId60"/>
    <p:sldId id="338" r:id="rId6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00FF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727" autoAdjust="0"/>
  </p:normalViewPr>
  <p:slideViewPr>
    <p:cSldViewPr>
      <p:cViewPr varScale="1">
        <p:scale>
          <a:sx n="84" d="100"/>
          <a:sy n="84" d="100"/>
        </p:scale>
        <p:origin x="1406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65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7" d="100"/>
        <a:sy n="87" d="100"/>
      </p:scale>
      <p:origin x="0" y="3858"/>
    </p:cViewPr>
  </p:sorterViewPr>
  <p:notesViewPr>
    <p:cSldViewPr>
      <p:cViewPr>
        <p:scale>
          <a:sx n="23" d="100"/>
          <a:sy n="23" d="100"/>
        </p:scale>
        <p:origin x="-2862" y="-8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0B4611-A5A8-4DE4-8D10-DDA5BA0F2E65}" type="datetimeFigureOut">
              <a:rPr lang="en-US"/>
              <a:pPr>
                <a:defRPr/>
              </a:pPr>
              <a:t>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6FAFCF-F39D-40B2-A18F-F167D1C56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45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DC3976-49A3-4E2C-826A-354AF41AF1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2DB4B5-989F-48FE-85C7-178979883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9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AAD373-9133-48B7-BA91-77611218F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96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8C4960-8EF0-4DDC-B7B3-1C8E503D5D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67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330A3B-EB79-4388-B143-E36B354EF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0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6B2EB-F99E-44A9-A038-C66F47DEE0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8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065663-1BDD-4667-91F6-C30ABBA04A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6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F03657-4438-47A5-B285-F06423D83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7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CB7C89-AB64-4B2B-9D4C-A1ECEF7AD7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899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E81560-C9A6-4C73-84F6-4B5A638A93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1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9B1035-DDAF-4379-AD8C-7BB1A8923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7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3F4E40-4310-4A45-B96F-2292F58EA6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4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4D30C2-A0FF-4671-AC85-3580918487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altLang="x-none" sz="54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Лекарска</a:t>
            </a:r>
            <a:r>
              <a:rPr lang="en-US" altLang="x-none" sz="54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altLang="x-none" sz="54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endParaRPr lang="en-US" altLang="x-none" sz="54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Бранко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Ристић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Кривица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здравственог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</a:t>
            </a:r>
            <a:r>
              <a:rPr lang="en-U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endParaRPr lang="en-US" sz="40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05038"/>
            <a:ext cx="8229600" cy="3700462"/>
          </a:xfrm>
        </p:spPr>
        <p:txBody>
          <a:bodyPr/>
          <a:lstStyle/>
          <a:p>
            <a:pPr eaLnBrk="1" hangingPunct="1"/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непридржавање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непознавање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утврђених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знања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vitum</a:t>
            </a:r>
            <a:r>
              <a:rPr lang="sr-Latn-RS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b="1" i="1" dirty="0" err="1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artis</a:t>
            </a:r>
            <a:r>
              <a:rPr lang="sr-Latn-CS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b="1" i="1" dirty="0" smtClean="0">
              <a:solidFill>
                <a:srgbClr val="FF5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начела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хуманости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звање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обична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несмотреност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немарност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радник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en-U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r-Latn-CS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неуказивања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помоћи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начела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науке</a:t>
            </a:r>
            <a:endParaRPr lang="sr-Latn-C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извођења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еутаназије</a:t>
            </a:r>
            <a:endParaRPr lang="sr-Latn-C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начела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хуманости</a:t>
            </a:r>
            <a:endParaRPr lang="sr-Latn-C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криминалног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абортуса</a:t>
            </a:r>
            <a:endParaRPr lang="en-U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радник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</a:t>
            </a:r>
            <a:r>
              <a:rPr lang="sr-Latn-C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420938"/>
            <a:ext cx="8229600" cy="3844925"/>
          </a:xfrm>
        </p:spPr>
        <p:txBody>
          <a:bodyPr/>
          <a:lstStyle/>
          <a:p>
            <a:pPr algn="ctr"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Неовлашћеног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одавања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професионалних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тајни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Надрилекарства</a:t>
            </a:r>
            <a:endParaRPr lang="sr-Latn-C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Издавање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лажних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уверења</a:t>
            </a:r>
            <a:endParaRPr lang="sr-Latn-CS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Производња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продаја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средстава</a:t>
            </a:r>
            <a:r>
              <a:rPr lang="sr-Latn-C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штетних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људи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pPr eaLnBrk="1" hangingPunct="1"/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Главни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мотиви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неетичког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здравствених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4248150"/>
          </a:xfrm>
        </p:spPr>
        <p:txBody>
          <a:bodyPr/>
          <a:lstStyle/>
          <a:p>
            <a:pPr eaLnBrk="1" hangingPunct="1"/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жеља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зарадом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лакомисленост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таштина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лењост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сексуални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интереси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научничка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радозналост</a:t>
            </a:r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Главни</a:t>
            </a:r>
            <a:r>
              <a:rPr lang="sr-Latn-C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мотиви</a:t>
            </a:r>
            <a:r>
              <a:rPr lang="sr-Latn-C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неетичког</a:t>
            </a:r>
            <a:r>
              <a:rPr lang="sr-Latn-C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endPara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RS" sz="2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сексуални</a:t>
            </a:r>
            <a:r>
              <a:rPr lang="sr-Latn-CS" sz="2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интереси</a:t>
            </a:r>
            <a:endParaRPr lang="sr-Latn-CS" sz="28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завођење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одраслог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кажњава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етичка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професионална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начела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осуђују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-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завођење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блудне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радње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физички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исцрпљеном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психички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поремећеном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малоумном</a:t>
            </a:r>
            <a:r>
              <a:rPr lang="sr-Latn-C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особом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RS" sz="2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Научничка</a:t>
            </a:r>
            <a:r>
              <a:rPr lang="sr-Latn-CS" sz="2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радозналост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један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разлога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грешака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савремени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стога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смеју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користити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одређеним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случајевима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Лекарска</a:t>
            </a: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неуспех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планираног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деловања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постигао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циљ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настају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некомпетентности</a:t>
            </a:r>
            <a:r>
              <a:rPr lang="sr-Latn-CS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RS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погрешне</a:t>
            </a:r>
            <a:r>
              <a:rPr lang="sr-Latn-CS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процене</a:t>
            </a:r>
            <a:r>
              <a:rPr lang="sr-Latn-C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квалификованих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проузроковане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системским</a:t>
            </a:r>
            <a:r>
              <a:rPr lang="sr-Latn-CS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грешкама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Лекарска</a:t>
            </a: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лекарској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пракси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2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0463" y="1600200"/>
            <a:ext cx="3394075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Значење</a:t>
            </a:r>
            <a:r>
              <a:rPr lang="x-non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појма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sr-Latn-C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обично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сматрају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70000"/>
              </a:lnSpc>
              <a:buFontTx/>
              <a:buNone/>
            </a:pP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неповољни</a:t>
            </a:r>
            <a:r>
              <a:rPr lang="sr-Latn-C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</a:t>
            </a:r>
            <a:r>
              <a:rPr lang="sr-Latn-C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догађаји</a:t>
            </a:r>
            <a:r>
              <a:rPr lang="sr-Latn-C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sr-Latn-C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превенирати</a:t>
            </a:r>
            <a:endParaRPr lang="en-US" sz="3600" b="1" dirty="0" smtClean="0">
              <a:solidFill>
                <a:srgbClr val="FF5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</a:pPr>
            <a:endParaRPr lang="sr-Latn-CS" sz="3600" b="1" dirty="0" smtClean="0">
              <a:solidFill>
                <a:srgbClr val="FF5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sr-Latn-CS" sz="3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јављају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понекад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неизбежне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sr-Latn-C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чека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догоди</a:t>
            </a:r>
            <a:r>
              <a:rPr lang="sr-Latn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Значење</a:t>
            </a:r>
            <a:r>
              <a:rPr lang="x-non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појма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поступање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противно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правилима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струке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RS" sz="3000" b="1" i="1" dirty="0" err="1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</a:t>
            </a:r>
            <a:r>
              <a:rPr lang="sr-Latn-RS" sz="3000" b="1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000" b="1" i="1" dirty="0" err="1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legem</a:t>
            </a:r>
            <a:r>
              <a:rPr lang="sr-Latn-RS" sz="3000" b="1" i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000" b="1" i="1" dirty="0" err="1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artis</a:t>
            </a:r>
            <a:r>
              <a:rPr lang="en-US" sz="3000" i="1" dirty="0" smtClean="0">
                <a:solidFill>
                  <a:srgbClr val="8064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непридржавање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прописа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чине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праксе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јер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поступање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знао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недовољно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познавао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en-US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начинио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sr-Latn-RS" sz="3000" b="1" dirty="0" err="1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vitium</a:t>
            </a:r>
            <a:r>
              <a:rPr lang="sr-Latn-RS" sz="30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3000" b="1" dirty="0" err="1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artis</a:t>
            </a:r>
            <a:r>
              <a:rPr lang="en-US" sz="3000" b="1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sz="3000" b="1" dirty="0" smtClean="0">
              <a:solidFill>
                <a:srgbClr val="FF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Значење</a:t>
            </a:r>
            <a:r>
              <a:rPr lang="x-none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појма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29600" cy="33115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придржава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en-U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знања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своје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струке</a:t>
            </a:r>
            <a:r>
              <a:rPr lang="en-US" sz="3600" i="1" dirty="0" smtClean="0">
                <a:solidFill>
                  <a:srgbClr val="8064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3600" i="1" dirty="0" smtClean="0">
              <a:solidFill>
                <a:srgbClr val="8064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3600" i="1" dirty="0" smtClean="0">
              <a:solidFill>
                <a:srgbClr val="8064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веће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несреће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него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лечи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свестан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свога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незнања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sz="3600" b="1" dirty="0" smtClean="0">
              <a:solidFill>
                <a:srgbClr val="FF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5329237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sr-Latn-CS" sz="28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свим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државама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грађанско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правна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имовинска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здравствених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Свако</a:t>
            </a:r>
            <a:r>
              <a:rPr lang="sr-Latn-CS" sz="28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правним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прописима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одговоран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штету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проузроковао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8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b="1" i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свесно</a:t>
            </a:r>
            <a:r>
              <a:rPr lang="en-US" sz="2800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учинио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скривио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својим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пропустом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немаром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неспретношћу</a:t>
            </a:r>
            <a:endParaRPr lang="sr-Latn-CS" sz="2800" i="1" dirty="0" smtClean="0">
              <a:solidFill>
                <a:srgbClr val="2D2D8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l-SI" sz="28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Специфичност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грешака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здравствених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огледа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осуђен</a:t>
            </a:r>
            <a:r>
              <a:rPr lang="sr-Latn-CS" sz="2800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починио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радњу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коју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предузео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solidFill>
                  <a:srgbClr val="2D2D8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endParaRPr lang="sr-Latn-CS" sz="2800" i="1" dirty="0" smtClean="0">
              <a:solidFill>
                <a:srgbClr val="2D2D8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УВОД</a:t>
            </a:r>
            <a:endParaRPr lang="en-US" sz="40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Колико</a:t>
            </a:r>
            <a:r>
              <a:rPr lang="x-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проширен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узрокују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значајан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морталитет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морбидитет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45 000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95 000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лекарском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грешком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годишње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узрока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sr-Latn-C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 algn="just" eaLnBrk="1" hangingPunct="1">
              <a:lnSpc>
                <a:spcPct val="80000"/>
              </a:lnSpc>
            </a:pPr>
            <a:r>
              <a:rPr lang="sr-Latn-C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ERR IS HUMAN: Building a Safer Health System, the IOM Committee’s first report, 1999</a:t>
            </a:r>
            <a:r>
              <a:rPr lang="sr-Latn-C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Harvard Medical Practice Study (mid-1980s)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3.7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болничких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доживи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½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могао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превенирати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пријема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болницу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једном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300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пријема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повезан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смрћу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Колико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проширен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British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Health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преглед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 </a:t>
            </a: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- 15%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дијагностиковано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American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</a:t>
            </a:r>
            <a:r>
              <a:rPr lang="sr-Latn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Association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2000-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2,000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годишње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урађене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непотребне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Latn-R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unnecessary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интервенције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7,000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медикацији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болницама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20,000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грешака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болницама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80,000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болничких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sr-Latn-C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106,000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дејстава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lang="sr-Latn-C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225,000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годишње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ненамерних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лекарских</a:t>
            </a:r>
            <a:r>
              <a:rPr lang="sr-Latn-C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грешака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Колико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проширен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3916363"/>
          </a:xfrm>
        </p:spPr>
        <p:txBody>
          <a:bodyPr/>
          <a:lstStyle/>
          <a:p>
            <a:pPr algn="just" eaLnBrk="1" hangingPunct="1">
              <a:defRPr/>
            </a:pP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сваком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тренутку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x-none" sz="3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широм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света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болује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добијених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болницама</a:t>
            </a:r>
            <a:endParaRPr lang="sr-Latn-CS" altLang="x-none" sz="3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buFontTx/>
              <a:buNone/>
              <a:defRPr/>
            </a:pPr>
            <a:endParaRPr lang="sr-Latn-CS" altLang="x-none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sr-Latn-CS" altLang="x-none" sz="3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инфекције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повезане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заштитом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земљама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развоју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виши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развијеним</a:t>
            </a:r>
            <a:r>
              <a:rPr lang="sr-Latn-CS" alt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altLang="x-none" sz="3000" dirty="0" smtClean="0">
                <a:latin typeface="Times New Roman" pitchFamily="18" charset="0"/>
                <a:cs typeface="Times New Roman" pitchFamily="18" charset="0"/>
              </a:rPr>
              <a:t>земљама</a:t>
            </a:r>
            <a:endParaRPr lang="en-US" altLang="x-none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sr-Latn-CS" altLang="x-none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Колико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проширен</a:t>
            </a:r>
            <a:r>
              <a:rPr lang="x-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стечене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болницама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убију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99 000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Американаца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џамбо џет пун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путника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сруши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80" name="Content Placeholder 14" descr="Jumbo jet krash.pn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400" y="1854200"/>
            <a:ext cx="3124200" cy="3297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7" t="11996" r="20715" b="12241"/>
          <a:stretch>
            <a:fillRect/>
          </a:stretch>
        </p:blipFill>
        <p:spPr>
          <a:xfrm>
            <a:off x="250825" y="836613"/>
            <a:ext cx="8810625" cy="5638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3" t="32973" r="35213" b="24805"/>
          <a:stretch>
            <a:fillRect/>
          </a:stretch>
        </p:blipFill>
        <p:spPr bwMode="auto">
          <a:xfrm>
            <a:off x="571500" y="2143125"/>
            <a:ext cx="80295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Трошкови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морталитет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АЕ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Лекарска</a:t>
            </a: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000" dirty="0" smtClean="0">
                <a:latin typeface="Times New Roman" pitchFamily="18" charset="0"/>
                <a:cs typeface="Times New Roman" pitchFamily="18" charset="0"/>
              </a:rPr>
              <a:t>извршена</a:t>
            </a:r>
            <a:r>
              <a:rPr lang="x-none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sr-Cyrl-R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сврху</a:t>
            </a:r>
            <a:r>
              <a:rPr lang="x-none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лечења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sr-Cyrl-RS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правилима</a:t>
            </a:r>
            <a:r>
              <a:rPr lang="x-none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медицинске</a:t>
            </a:r>
            <a:r>
              <a:rPr lang="x-none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науке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sr-Cyrl-RS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пристанак</a:t>
            </a:r>
            <a:r>
              <a:rPr lang="x-none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информисаног</a:t>
            </a:r>
            <a:r>
              <a:rPr lang="x-none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79646"/>
                </a:solidFill>
                <a:latin typeface="Times New Roman" pitchFamily="18" charset="0"/>
                <a:cs typeface="Times New Roman" pitchFamily="18" charset="0"/>
              </a:rPr>
              <a:t>квалификоване</a:t>
            </a:r>
            <a:r>
              <a:rPr lang="x-none" sz="2600" b="1" dirty="0" smtClean="0">
                <a:solidFill>
                  <a:srgbClr val="F7964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79646"/>
                </a:solidFill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Tx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Tx/>
              <a:buNone/>
              <a:defRPr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улази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домен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err="1" smtClean="0">
                <a:latin typeface="Times New Roman" pitchFamily="18" charset="0"/>
                <a:cs typeface="Times New Roman" pitchFamily="18" charset="0"/>
              </a:rPr>
              <a:t>криминогеног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понашања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ЧАК</a:t>
            </a:r>
            <a:r>
              <a:rPr lang="x-none" sz="2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ИАКО</a:t>
            </a:r>
            <a:r>
              <a:rPr lang="x-none" sz="2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наступи</a:t>
            </a:r>
            <a:r>
              <a:rPr lang="x-none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штетна</a:t>
            </a:r>
            <a:r>
              <a:rPr lang="x-none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x-none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Tx/>
              <a:buNone/>
              <a:defRPr/>
            </a:pP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x-none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недостаје</a:t>
            </a:r>
            <a:r>
              <a:rPr lang="x-none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x-none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x-none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x-none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поменутих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интервенција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доведе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кривичне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одговорности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врши</a:t>
            </a:r>
            <a:r>
              <a:rPr lang="x-none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људи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човекове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околине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122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Преношење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заразних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126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пружању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очигледно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неподобно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очигледно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неподобан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sr-Latn-C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хигијенске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проузрокује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здравственог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неког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казниће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затвором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127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Неуказивање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помоћи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својој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лекарској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дужности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одбије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таква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помоћ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непосредној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казниће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/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128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Надрилекарство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таквог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општепризнатим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правилима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праксе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РС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члан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126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дефинише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ситуације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несавесног</a:t>
            </a:r>
            <a:r>
              <a:rPr lang="en-US" sz="27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7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27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очигледно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неподобно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неподобни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en-US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хигијенске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</a:t>
            </a:r>
            <a:endParaRPr lang="en-US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проузрокује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здравственог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стања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en-US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Казниће</a:t>
            </a:r>
            <a:r>
              <a:rPr 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затвором</a:t>
            </a:r>
            <a:r>
              <a:rPr 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endParaRPr lang="en-US" sz="27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УВОД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Content Placeholder 8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Целокупни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стручном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знању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хуманом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RS" b="1" i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Primum</a:t>
            </a:r>
            <a:r>
              <a:rPr lang="sr-Latn-RS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b="1" i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lang="sr-Latn-RS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b="1" i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nocere</a:t>
            </a:r>
            <a:r>
              <a:rPr lang="sr-Latn-RS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кога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проистичу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</a:t>
            </a:r>
            <a:endParaRPr lang="en-US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етика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морално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понашање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Деонтологија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---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дужности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сматра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појмом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очигледно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неподобног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неподобним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начином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?”...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човеку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његовог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пристанка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Непримењивање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одговарајућих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хигијенских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одговоран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услед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немара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несмотрености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умишљај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изврши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немар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нехат</a:t>
            </a:r>
            <a:endParaRPr lang="en-U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sr-Cyrl-R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Несвесни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свестан</a:t>
            </a:r>
            <a:r>
              <a:rPr 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несавесности</a:t>
            </a:r>
            <a:r>
              <a:rPr 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свог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погоршања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свест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настанку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штетне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нестерилни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претпоставља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стерилисани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sr-Cyrl-R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Свесни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нехат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endParaRPr lang="sr-Latn-CS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свестан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чињенице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изазове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штетне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верује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неће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неће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догодити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превид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могућих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алергија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придружених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кодекс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члану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48.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поставља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јасну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</a:t>
            </a:r>
            <a:r>
              <a:rPr lang="en-US" sz="2400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sz="24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несавесног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нестручног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sz="24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нежељеног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исхода</a:t>
            </a:r>
            <a:r>
              <a:rPr lang="en-U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појмом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савесности</a:t>
            </a:r>
            <a:r>
              <a:rPr lang="en-US" sz="24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свестраност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потпуност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sr-Cyrl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Дакле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неповољне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праксу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вршио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дужном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пажњом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оквиру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поступамо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4294967295"/>
          </p:nvPr>
        </p:nvSpPr>
        <p:spPr>
          <a:xfrm>
            <a:off x="539750" y="1989138"/>
            <a:ext cx="8229600" cy="4525962"/>
          </a:xfrm>
        </p:spPr>
        <p:txBody>
          <a:bodyPr/>
          <a:lstStyle/>
          <a:p>
            <a:pPr eaLnBrk="1" hangingPunct="1"/>
            <a:r>
              <a:rPr lang="sr-Latn-R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Lege </a:t>
            </a:r>
            <a:r>
              <a:rPr lang="sr-Latn-RS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artis</a:t>
            </a:r>
            <a:r>
              <a:rPr lang="sr-Latn-R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вештине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правилима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ЗЗЗ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проверене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дг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рехабилитацији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више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признатих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постала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сматрају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једнако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вредним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једнако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ризичне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Жеља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добије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ОСЛОБАЂА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ризика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току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en-US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RS" b="1" i="1" dirty="0" smtClean="0">
                <a:latin typeface="Times New Roman" pitchFamily="18" charset="0"/>
                <a:cs typeface="Times New Roman" pitchFamily="18" charset="0"/>
              </a:rPr>
              <a:t>Објективни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предвидети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избећи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поред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најбољег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знања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савесности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техничке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опремљености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својство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RS" i="1" dirty="0" smtClean="0">
                <a:latin typeface="Times New Roman" pitchFamily="18" charset="0"/>
                <a:cs typeface="Times New Roman" pitchFamily="18" charset="0"/>
              </a:rPr>
              <a:t>vis major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sr-Cyrl-R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Субјективни</a:t>
            </a:r>
            <a:r>
              <a:rPr lang="sr-Latn-C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могли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избећи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лекар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стручнији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пажљивији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савеснији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321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неретко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недостатка</a:t>
            </a:r>
            <a:r>
              <a:rPr lang="sr-Latn-CS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знања</a:t>
            </a:r>
            <a:r>
              <a:rPr lang="sr-Latn-C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знању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оправдају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здравственог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радник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прати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савремена</a:t>
            </a:r>
            <a:r>
              <a:rPr lang="sr-Latn-C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достигнућа</a:t>
            </a:r>
            <a:r>
              <a:rPr lang="sr-Latn-CS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медицини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l-SI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учини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мање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sr-Latn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Adverse</a:t>
            </a: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употребљен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2001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односи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никада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дође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груписана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категорија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околину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Криминални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поступци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sr-Cyrl-RS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Хируршки</a:t>
            </a:r>
            <a:r>
              <a:rPr lang="en-US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догађаји</a:t>
            </a:r>
            <a:endParaRPr lang="en-US" sz="4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Операције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изводи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Операција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изводи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операција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Ненамерно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задржавање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Интраоперативна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постоперативна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Вештачко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осемењавање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спермом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јајном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ћелијом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донатора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 smtClean="0"/>
          </a:p>
        </p:txBody>
      </p:sp>
      <p:pic>
        <p:nvPicPr>
          <p:cNvPr id="399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0" t="20000" r="23592" b="13484"/>
          <a:stretch>
            <a:fillRect/>
          </a:stretch>
        </p:blipFill>
        <p:spPr>
          <a:xfrm>
            <a:off x="900113" y="1127125"/>
            <a:ext cx="6840537" cy="4899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контаминираних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лекова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биолошких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ru-RU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предвиђен</a:t>
            </a:r>
            <a:r>
              <a:rPr lang="ru-RU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</a:t>
            </a:r>
            <a:r>
              <a:rPr lang="ru-RU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сврху</a:t>
            </a:r>
            <a:r>
              <a:rPr lang="ru-RU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800" dirty="0" smtClean="0">
              <a:solidFill>
                <a:srgbClr val="FF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интраваскуларним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ваздушном</a:t>
            </a:r>
            <a:r>
              <a:rPr lang="ru-RU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емболијом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здавственој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дужности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endParaRPr lang="en-US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добробит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сматра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првом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бригом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обавља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стручно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савесно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обзира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својство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његовој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породици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слободан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избору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доследно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узима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обзир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достигнућа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науке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начела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стручног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понашања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дужан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одбаци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сваки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захтев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његовом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стручном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уверењу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савести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могао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неетичан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штетан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en-US" sz="2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sr-Cyrl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везани</a:t>
            </a:r>
            <a:r>
              <a:rPr lang="sr-Cyrl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Cyrl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заштиту</a:t>
            </a:r>
            <a:r>
              <a:rPr lang="sr-Cyrl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Давање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детета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погрешној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отпусту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пацијентовим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нестанком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болнице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Самоубиство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налази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третману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133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лековима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припрема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давања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хемолитичком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давања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погрешне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крвних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мајке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ниско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ризичној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трудноћи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хипогликемијом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збринут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хипербилирубинемије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новорођенчади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манипулације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кичме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400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киропракса</a:t>
            </a:r>
            <a:r>
              <a:rPr lang="ru-RU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229600" cy="39893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услед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струјног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удара</a:t>
            </a:r>
            <a:endParaRPr lang="ru-RU" sz="2400" dirty="0" smtClean="0">
              <a:solidFill>
                <a:srgbClr val="FF5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линија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намењена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довод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кисеоника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неки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садржи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погрешан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контаминиран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токсичним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материјама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опекотинама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насталим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извора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падом</a:t>
            </a:r>
            <a:r>
              <a:rPr lang="ru-RU" sz="2400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Bef>
                <a:spcPct val="7000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тешког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средстава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5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везивање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Криминални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поступци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Лажно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представљање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сестру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апотекара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напади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особља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проистичу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физичког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тј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пребијање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sr-Cyrl-RS" sz="4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Казнена</a:t>
            </a:r>
            <a:r>
              <a:rPr lang="sr-Latn-CS" sz="4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endParaRPr lang="en-US" sz="48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8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sr-Cyrl-RS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Хамурабијев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законик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1700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Римско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Средњевековно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готско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Појам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дефинисан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другој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19.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кршење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опште</a:t>
            </a:r>
            <a:r>
              <a:rPr lang="sr-Cyrl-C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признатих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вештине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”- </a:t>
            </a:r>
            <a:r>
              <a:rPr lang="sr-Cyrl-RS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3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RS" sz="30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Вирхоф</a:t>
            </a:r>
            <a:endParaRPr lang="en-US" sz="3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Касније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уводи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појам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лечењу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третмана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”-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сваки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несврсисходан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закаснело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предузимање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неког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захвата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Казнена</a:t>
            </a:r>
            <a:r>
              <a:rPr lang="sr-Latn-CS" sz="4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8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endParaRPr lang="en-US" sz="48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појединац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огрешио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дужности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проистичу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чланства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професионалним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организацијама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радног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произилази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службеничког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јавне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прекршаје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изричу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управни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почива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прекршају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кривичног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законика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тј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доноси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држава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Непридржавање</a:t>
            </a:r>
            <a:r>
              <a:rPr lang="sr-Latn-C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начела</a:t>
            </a:r>
            <a:r>
              <a:rPr lang="sr-Latn-C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етике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повлачи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етичку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санкцију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изриче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</a:t>
            </a:r>
            <a:r>
              <a:rPr lang="sr-Latn-C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</a:t>
            </a:r>
            <a:r>
              <a:rPr lang="sr-Latn-C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Коморе</a:t>
            </a:r>
            <a:endParaRPr lang="sr-Latn-CS" sz="24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 b="1" dirty="0" smtClean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Кривична</a:t>
            </a:r>
            <a:r>
              <a:rPr lang="sr-Latn-C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одговорност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4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кршење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кривичном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законику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овакве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прекршаје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изриче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држава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судова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затвора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новчане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казне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l-SI" sz="2400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пропусте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њему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подређених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тиму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" descr="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3" t="15710" r="17781"/>
          <a:stretch>
            <a:fillRect/>
          </a:stretch>
        </p:blipFill>
        <p:spPr bwMode="auto">
          <a:xfrm>
            <a:off x="363538" y="1071563"/>
            <a:ext cx="8780462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Пријављена</a:t>
            </a:r>
            <a:r>
              <a:rPr lang="en-US" dirty="0" smtClean="0"/>
              <a:t> </a:t>
            </a:r>
            <a:r>
              <a:rPr lang="sr-Cyrl-RS" dirty="0" smtClean="0"/>
              <a:t>лица</a:t>
            </a:r>
            <a:r>
              <a:rPr lang="en-US" dirty="0" smtClean="0"/>
              <a:t> </a:t>
            </a:r>
            <a:r>
              <a:rPr lang="en-US" dirty="0" smtClean="0"/>
              <a:t>2011.</a:t>
            </a:r>
          </a:p>
        </p:txBody>
      </p:sp>
      <p:pic>
        <p:nvPicPr>
          <p:cNvPr id="5017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9" t="26443" r="3450" b="10570"/>
          <a:stretch>
            <a:fillRect/>
          </a:stretch>
        </p:blipFill>
        <p:spPr>
          <a:xfrm>
            <a:off x="323850" y="2852738"/>
            <a:ext cx="8523288" cy="3354387"/>
          </a:xfr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 descr="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9" t="439" r="10938"/>
          <a:stretch>
            <a:fillRect/>
          </a:stretch>
        </p:blipFill>
        <p:spPr bwMode="auto">
          <a:xfrm>
            <a:off x="357188" y="1857375"/>
            <a:ext cx="8785225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Жељени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Несрећни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случај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Неизбежни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Неповољан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Осуђени</a:t>
            </a:r>
            <a:r>
              <a:rPr lang="en-US" dirty="0" smtClean="0"/>
              <a:t> </a:t>
            </a:r>
            <a:r>
              <a:rPr lang="en-US" dirty="0" smtClean="0"/>
              <a:t>2011</a:t>
            </a:r>
          </a:p>
        </p:txBody>
      </p:sp>
      <p:pic>
        <p:nvPicPr>
          <p:cNvPr id="522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4" t="42685" r="5455" b="24831"/>
          <a:stretch>
            <a:fillRect/>
          </a:stretch>
        </p:blipFill>
        <p:spPr>
          <a:xfrm>
            <a:off x="250825" y="2781300"/>
            <a:ext cx="8616950" cy="1830388"/>
          </a:xfr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Судови части </a:t>
            </a: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sr-Cyrl-C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sr-Cyrl-CS" sz="1600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професионалне дужности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угледа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члана Коморе Суд части може изрећи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Дисциплинске мере за  ЛАКЕ ПОВРЕДЕ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опомена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јавна опомена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новчана казна од 1-6 месеци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Дисциплинске мере за ТЕШКЕ ПОВРЕДЕ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новчана казна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привремено ограничење обима и врсте послова којима се члан Коморе бави</a:t>
            </a:r>
            <a:endParaRPr lang="sr-Latn-C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привремено одузимање лиценце</a:t>
            </a:r>
            <a:r>
              <a:rPr lang="sr-Latn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 6 месеци ни у дужем од једне године</a:t>
            </a:r>
            <a:r>
              <a:rPr lang="sr-Latn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Дисциплинске мере за ОСОБИТО ТЕШКЕ ПОВРЕДЕ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привремено или трајно ограничење обима и врсте послова којима се члан Коморе бави, у трајању до 5 година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привремено одузимање лиценце, у трајању до 5 година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sr-Cyrl-C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трајно одузимање лиценце на основу члана 198 .Закона о здравственој заштити.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ЗЗ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члан</a:t>
            </a:r>
            <a:r>
              <a:rPr lang="sr-Latn-C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Комора здравственом раднику </a:t>
            </a:r>
            <a:r>
              <a:rPr lang="en-US" sz="2400" b="1" i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трајно одузима</a:t>
            </a:r>
            <a:r>
              <a:rPr 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лиценцу ако је здравствени радник </a:t>
            </a:r>
            <a:r>
              <a:rPr lang="en-US" sz="240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правноснажном судском одлуком осуђен на казну затвора због </a:t>
            </a:r>
            <a:r>
              <a:rPr lang="en-US" sz="2400" b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тешког кривичног дела против здравља људи</a:t>
            </a:r>
            <a:r>
              <a:rPr lang="en-US" sz="240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/>
            <a:endParaRPr lang="en-US" sz="240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 радник коме је трајно одузета лиценца </a:t>
            </a:r>
            <a:r>
              <a:rPr lang="en-US" sz="200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обављати одређене послове здравствене делатности под надзором здравственог радника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коме је издата, односно обновљена лиценца, а кога </a:t>
            </a:r>
            <a:r>
              <a:rPr lang="en-US" sz="200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одреди директор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здравствене установе</a:t>
            </a:r>
            <a:r>
              <a:rPr lang="sr-Cyrl-C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приватне праксе</a:t>
            </a:r>
            <a:r>
              <a:rPr lang="sr-Cyrl-C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којима здравствени радник обавља одређене послове здравствене делатности.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Какав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настале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инцидента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37734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50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eaLnBrk="1" hangingPunct="1">
              <a:lnSpc>
                <a:spcPct val="9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краткотрајним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морбидитетом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29%</a:t>
            </a:r>
          </a:p>
          <a:p>
            <a:pPr eaLnBrk="1" hangingPunct="1">
              <a:lnSpc>
                <a:spcPct val="9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трајним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последицама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14%</a:t>
            </a:r>
          </a:p>
          <a:p>
            <a:pPr eaLnBrk="1" hangingPunct="1">
              <a:lnSpc>
                <a:spcPct val="9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3%</a:t>
            </a:r>
          </a:p>
          <a:p>
            <a:pPr eaLnBrk="1" hangingPunct="1">
              <a:lnSpc>
                <a:spcPct val="90000"/>
              </a:lnSpc>
            </a:pP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Непознато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догађај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доведе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дисциплинског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судског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поступка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229600" cy="3197225"/>
          </a:xfrm>
        </p:spPr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4%</a:t>
            </a: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57%</a:t>
            </a: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Потенцијално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30%</a:t>
            </a: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Непознато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9%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сноси</a:t>
            </a:r>
            <a:r>
              <a:rPr lang="sr-Latn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последице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068638"/>
            <a:ext cx="8229600" cy="2692400"/>
          </a:xfrm>
        </p:spPr>
        <p:txBody>
          <a:bodyPr/>
          <a:lstStyle/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65%</a:t>
            </a:r>
          </a:p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Особље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6%</a:t>
            </a:r>
          </a:p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Општи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24%</a:t>
            </a:r>
          </a:p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класификовано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	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R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997200"/>
            <a:ext cx="8229600" cy="2908300"/>
          </a:xfrm>
        </p:spPr>
        <p:txBody>
          <a:bodyPr/>
          <a:lstStyle/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опреми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уређајима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имплантата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Грешке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комуникацији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Хирургија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погрешне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Medical Errors in Orthopaedics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 eaLnBrk="1" hangingPunct="1">
              <a:lnSpc>
                <a:spcPct val="80000"/>
              </a:lnSpc>
              <a:buFontTx/>
              <a:buNone/>
            </a:pPr>
            <a:r>
              <a:rPr lang="sr-Latn-CS" sz="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sr-Latn-CS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ORL	Ortopedija</a:t>
            </a:r>
          </a:p>
          <a:p>
            <a:pPr lvl="4" eaLnBrk="1" hangingPunct="1">
              <a:lnSpc>
                <a:spcPct val="80000"/>
              </a:lnSpc>
              <a:buFontTx/>
              <a:buNone/>
            </a:pPr>
            <a:endParaRPr lang="sr-Latn-CS" sz="9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History and physical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1.4% 	1.2%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diagnosis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final diagnosis	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1.4% 	3.3%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 			10.4% 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Surgical planning 		</a:t>
            </a:r>
            <a:r>
              <a:rPr lang="sr-Latn-CS" sz="140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9.9% 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1.7%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Wrong-site surgery 	</a:t>
            </a:r>
            <a:r>
              <a:rPr lang="sr-Latn-CS" sz="140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6.1%	 5.6%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Anesthesia-related 		3.3%	 0.6%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Drug on surgical field 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3.8%	 0.0%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			19.3% 	</a:t>
            </a:r>
            <a:r>
              <a:rPr lang="en-US" sz="14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13.0%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 foreign body 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0.9% 	1.2%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Equipment-related 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9.4%	 </a:t>
            </a:r>
            <a:r>
              <a:rPr lang="en-US" sz="1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Postoperative care 		8.5%	 3.9%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Medication errors 		</a:t>
            </a:r>
            <a:r>
              <a:rPr lang="sr-Latn-CS" sz="14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13.7% 	9.7%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Nursing and/or ancillary 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0.5% 	3.9%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Administrative 	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6.6%	 2.9%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 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3.8% 	</a:t>
            </a:r>
            <a:r>
              <a:rPr lang="en-US" sz="140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24.7%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Miscellaneous 		</a:t>
            </a:r>
            <a:r>
              <a:rPr lang="sr-Latn-C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0.9% 	15.7%</a:t>
            </a:r>
          </a:p>
        </p:txBody>
      </p:sp>
    </p:spTree>
    <p:extLst>
      <p:ext uri="{BB962C8B-B14F-4D97-AF65-F5344CB8AC3E}">
        <p14:creationId xmlns:p14="http://schemas.microsoft.com/office/powerpoint/2010/main" val="28974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Изјава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лекарској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малпракси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Марбеља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1992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Пораст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жалби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лекарску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малпраксу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последица</a:t>
            </a:r>
            <a:endParaRPr lang="sr-Latn-C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sr-Latn-C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Повећање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знања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технологије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омогућавају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боље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собом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ризике</a:t>
            </a:r>
            <a:r>
              <a:rPr lang="sr-Latn-CS" sz="26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6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Наметнута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обавеза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лекарима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цену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sr-Latn-C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Конфузија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здравствену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заштиту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правом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постизање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очување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гарантовано</a:t>
            </a:r>
            <a:endParaRPr lang="sr-Latn-C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Штетна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улога</a:t>
            </a:r>
            <a:r>
              <a:rPr lang="sr-Latn-C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медија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често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изазивају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неповрење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sr-Latn-C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лекару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Изјава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лекарској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малпракси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Марбе</a:t>
            </a:r>
            <a:r>
              <a:rPr lang="sr-Cyrl-R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љ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1992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</a:t>
            </a:r>
            <a:r>
              <a:rPr lang="sr-Latn-C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несавесних</a:t>
            </a:r>
            <a:r>
              <a:rPr lang="sr-Latn-C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нежељеног</a:t>
            </a:r>
            <a:r>
              <a:rPr lang="sr-Latn-CS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јавља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током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sr-Latn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sr-Latn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Компензација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складу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законским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прописима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дате</a:t>
            </a:r>
            <a:r>
              <a:rPr lang="sr-Latn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земље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Исправно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правовремено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технички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унутар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оптимална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Изјава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лекарској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малпракси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Марбеља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1992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Предлози</a:t>
            </a:r>
            <a:r>
              <a:rPr lang="sr-Latn-C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мера</a:t>
            </a:r>
            <a:endParaRPr lang="sr-Latn-C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Едукација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становништва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заступања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пацијената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Подршка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едукативним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школама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Едукација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Правна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лекара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Развој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супротстављање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неразумним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захтевима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произвољним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потраживањима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адвоката</a:t>
            </a:r>
            <a:endParaRPr lang="sr-Latn-C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Истраживање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решавање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жалби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арбитража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		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</a:t>
            </a:r>
            <a:r>
              <a:rPr lang="sr-Cyrl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</a:t>
            </a:r>
            <a:r>
              <a:rPr lang="sr-Cyrl-C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компликација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276475"/>
            <a:ext cx="8229600" cy="3773488"/>
          </a:xfrm>
        </p:spPr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Продужавају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Погоршавају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бити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смрти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Нежељени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Несрећни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случај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36838"/>
            <a:ext cx="8229600" cy="3413125"/>
          </a:xfrm>
        </p:spPr>
        <p:txBody>
          <a:bodyPr/>
          <a:lstStyle/>
          <a:p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Виша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</a:t>
            </a:r>
            <a:r>
              <a:rPr lang="sr-Latn-CS" sz="4000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sz="4000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Околина</a:t>
            </a:r>
            <a:endParaRPr lang="sr-Latn-C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</a:t>
            </a:r>
            <a:r>
              <a:rPr lang="sr-Latn-C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</a:t>
            </a:r>
            <a:endParaRPr lang="sr-Latn-C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Неизбежан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Једини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обзира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примењене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лечења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природом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Допринос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личног</a:t>
            </a:r>
            <a:r>
              <a:rPr lang="sr-Cyrl-C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својства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узраст</a:t>
            </a:r>
            <a:endParaRPr lang="sr-Cyrl-C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коморбидитет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2517</TotalTime>
  <Words>2018</Words>
  <Application>Microsoft Office PowerPoint</Application>
  <PresentationFormat>Projekcija na ekranu (4:3)</PresentationFormat>
  <Paragraphs>365</Paragraphs>
  <Slides>60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60</vt:i4>
      </vt:variant>
    </vt:vector>
  </HeadingPairs>
  <TitlesOfParts>
    <vt:vector size="64" baseType="lpstr">
      <vt:lpstr>Arial</vt:lpstr>
      <vt:lpstr>Calibri</vt:lpstr>
      <vt:lpstr>Times New Roman</vt:lpstr>
      <vt:lpstr>Default Design</vt:lpstr>
      <vt:lpstr>Лекарска грешка</vt:lpstr>
      <vt:lpstr>УВОД</vt:lpstr>
      <vt:lpstr>УВОД</vt:lpstr>
      <vt:lpstr>Основне дужности лекара</vt:lpstr>
      <vt:lpstr>Исход медицинског поступка</vt:lpstr>
      <vt:lpstr>Компликација</vt:lpstr>
      <vt:lpstr>Клинички значај компликација</vt:lpstr>
      <vt:lpstr>Несрећни случај</vt:lpstr>
      <vt:lpstr>Неизбежан исход</vt:lpstr>
      <vt:lpstr>Кривица здравственог радника може да буде због</vt:lpstr>
      <vt:lpstr>Здравствени радник је најчешће крив због (1)</vt:lpstr>
      <vt:lpstr>Здравствени радник је најчешће крив због (2)</vt:lpstr>
      <vt:lpstr>Главни мотиви неетичког понашања здравствених радника су:</vt:lpstr>
      <vt:lpstr>Главни мотиви неетичког понашања</vt:lpstr>
      <vt:lpstr>Лекарска грешка</vt:lpstr>
      <vt:lpstr>Лекарска грешка</vt:lpstr>
      <vt:lpstr>Значење појма</vt:lpstr>
      <vt:lpstr>Значење појма</vt:lpstr>
      <vt:lpstr>Значење појма</vt:lpstr>
      <vt:lpstr>Колико је проблем проширен?</vt:lpstr>
      <vt:lpstr>Колико је проблем проширен?</vt:lpstr>
      <vt:lpstr>Колико је проблем проширен?</vt:lpstr>
      <vt:lpstr>Колико је проблем проширен?</vt:lpstr>
      <vt:lpstr>PowerPoint prezentacija</vt:lpstr>
      <vt:lpstr>Трошкови и морталитет АЕ  процена у 2011.</vt:lpstr>
      <vt:lpstr>Одговорност лекара</vt:lpstr>
      <vt:lpstr>Кривични закон – глава XИВ</vt:lpstr>
      <vt:lpstr>Кривични закон – глава XИВ</vt:lpstr>
      <vt:lpstr>Несавесно лечење</vt:lpstr>
      <vt:lpstr>Несавесно лечење</vt:lpstr>
      <vt:lpstr>Несавесно лечење</vt:lpstr>
      <vt:lpstr>PowerPoint prezentacija</vt:lpstr>
      <vt:lpstr>Како поступамо?</vt:lpstr>
      <vt:lpstr>Фактори ризика у току лечења</vt:lpstr>
      <vt:lpstr>PowerPoint prezentacija</vt:lpstr>
      <vt:lpstr>„Adverse event"</vt:lpstr>
      <vt:lpstr>Хируршки догађаји</vt:lpstr>
      <vt:lpstr>PowerPoint prezentacija</vt:lpstr>
      <vt:lpstr>Производи и средства</vt:lpstr>
      <vt:lpstr>Фактори везани за заштиту пацијента</vt:lpstr>
      <vt:lpstr>Грешке у третману</vt:lpstr>
      <vt:lpstr>Фактори средине</vt:lpstr>
      <vt:lpstr>Криминални поступци</vt:lpstr>
      <vt:lpstr>Казнена одговорност</vt:lpstr>
      <vt:lpstr>Казнена одговорност</vt:lpstr>
      <vt:lpstr>PowerPoint prezentacija</vt:lpstr>
      <vt:lpstr>PowerPoint prezentacija</vt:lpstr>
      <vt:lpstr>Пријављена лица 2011.</vt:lpstr>
      <vt:lpstr>PowerPoint prezentacija</vt:lpstr>
      <vt:lpstr>Осуђени 2011</vt:lpstr>
      <vt:lpstr>Судови части </vt:lpstr>
      <vt:lpstr>Закон о ЗЗ  члан 198</vt:lpstr>
      <vt:lpstr>Какав је исход настале грешке (инцидента)?</vt:lpstr>
      <vt:lpstr>Да ли нежељени догађај доведе до дисциплинског или судског поступка? </vt:lpstr>
      <vt:lpstr>Ко сноси последице </vt:lpstr>
      <vt:lpstr>PowerPoint prezentacija</vt:lpstr>
      <vt:lpstr>Medical Errors in Orthopaedics</vt:lpstr>
      <vt:lpstr>Изјава о лекарској малпракси Марбеља 1992</vt:lpstr>
      <vt:lpstr>Изјава о лекарској малпракси Марбеља 1992</vt:lpstr>
      <vt:lpstr>Изјава о лекарској малпракси Марбеља 1992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BDI</dc:creator>
  <cp:lastModifiedBy>Aleksandar Kocovic</cp:lastModifiedBy>
  <cp:revision>78</cp:revision>
  <dcterms:created xsi:type="dcterms:W3CDTF">2009-11-17T19:11:03Z</dcterms:created>
  <dcterms:modified xsi:type="dcterms:W3CDTF">2020-02-14T01:23:11Z</dcterms:modified>
</cp:coreProperties>
</file>